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93" r:id="rId3"/>
    <p:sldId id="288" r:id="rId4"/>
    <p:sldId id="274" r:id="rId5"/>
    <p:sldId id="275" r:id="rId6"/>
    <p:sldId id="276" r:id="rId7"/>
    <p:sldId id="282" r:id="rId8"/>
    <p:sldId id="283" r:id="rId9"/>
    <p:sldId id="286" r:id="rId10"/>
    <p:sldId id="287" r:id="rId11"/>
    <p:sldId id="289" r:id="rId12"/>
    <p:sldId id="290" r:id="rId13"/>
    <p:sldId id="294" r:id="rId14"/>
    <p:sldId id="291" r:id="rId15"/>
    <p:sldId id="292" r:id="rId16"/>
    <p:sldId id="273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itchFamily="2" charset="0"/>
      <p:regular r:id="rId23"/>
      <p:bold r:id="rId24"/>
    </p:embeddedFont>
    <p:embeddedFont>
      <p:font typeface="Open Sans Light" pitchFamily="2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italic r:id="rId31"/>
    </p:embeddedFont>
    <p:embeddedFont>
      <p:font typeface="Roboto SemiBold" panose="02000000000000000000" pitchFamily="2" charset="0"/>
      <p:bold r:id="rId32"/>
      <p:boldItalic r:id="rId33"/>
    </p:embeddedFont>
    <p:embeddedFont>
      <p:font typeface="Sofia Sans" pitchFamily="2" charset="0"/>
      <p:regular r:id="rId34"/>
      <p:bold r:id="rId35"/>
      <p:italic r:id="rId36"/>
      <p:boldItalic r:id="rId37"/>
    </p:embeddedFont>
    <p:embeddedFont>
      <p:font typeface="Sofia Sans ExtraBold" pitchFamily="2" charset="0"/>
      <p:bold r:id="rId38"/>
      <p:boldItalic r:id="rId39"/>
    </p:embeddedFont>
    <p:embeddedFont>
      <p:font typeface="Sofia Sans Semi Condensed Light" pitchFamily="2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4A7EBB"/>
    <a:srgbClr val="FF5050"/>
    <a:srgbClr val="0070C0"/>
    <a:srgbClr val="00CC00"/>
    <a:srgbClr val="FF9999"/>
    <a:srgbClr val="333333"/>
    <a:srgbClr val="36D64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475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4B73627C-B7A0-47F9-ADDB-D0BB902667A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02758-2D1D-4E87-B68E-42343054AE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dirty="0"/>
            </a:lvl1pPr>
          </a:lstStyle>
          <a:p>
            <a:pPr lvl="0" algn="l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marL="0" lvl="0" indent="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marL="0" lvl="0" indent="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dirty="0">
                <a:ea typeface="Roboto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Sofia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Solution%20S03%20E06.html" TargetMode="External"/><Relationship Id="rId3" Type="http://schemas.openxmlformats.org/officeDocument/2006/relationships/hyperlink" Target="Solution%20S03%20E01.html" TargetMode="External"/><Relationship Id="rId7" Type="http://schemas.openxmlformats.org/officeDocument/2006/relationships/hyperlink" Target="Solution%20S03%20E03.html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Solution%20S03%20E05.html" TargetMode="External"/><Relationship Id="rId5" Type="http://schemas.openxmlformats.org/officeDocument/2006/relationships/hyperlink" Target="Solution%20S03%20E02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Solution%20S03%20E04.html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Solution%20S03%20E04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Solution%20S03%20E05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Solution%20S03%20E06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Solution%20S03%20E01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Solution%20S03%20E02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Solution%20S03%20E03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Упражнение </a:t>
            </a:r>
            <a:r>
              <a:rPr lang="en-US"/>
              <a:t>S0</a:t>
            </a:r>
            <a:r>
              <a:rPr lang="bg-BG"/>
              <a:t>3</a:t>
            </a:r>
            <a:endParaRPr lang="en-US" dirty="0"/>
          </a:p>
        </p:txBody>
      </p:sp>
      <p:pic>
        <p:nvPicPr>
          <p:cNvPr id="13" name="Picture 12">
            <a:hlinkClick r:id="rId3" action="ppaction://hlinkfile"/>
            <a:extLst>
              <a:ext uri="{FF2B5EF4-FFF2-40B4-BE49-F238E27FC236}">
                <a16:creationId xmlns:a16="http://schemas.microsoft.com/office/drawing/2014/main" id="{8F05FD4A-ED91-47B2-B2ED-B5B8E57F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716" y="2722167"/>
            <a:ext cx="1684882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hlinkClick r:id="rId5" action="ppaction://hlinkfile"/>
            <a:extLst>
              <a:ext uri="{FF2B5EF4-FFF2-40B4-BE49-F238E27FC236}">
                <a16:creationId xmlns:a16="http://schemas.microsoft.com/office/drawing/2014/main" id="{D4312FA9-6A0C-4480-B2A8-03FDF4AC7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559" y="2722167"/>
            <a:ext cx="1684882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hlinkClick r:id="rId7" action="ppaction://hlinkfile"/>
            <a:extLst>
              <a:ext uri="{FF2B5EF4-FFF2-40B4-BE49-F238E27FC236}">
                <a16:creationId xmlns:a16="http://schemas.microsoft.com/office/drawing/2014/main" id="{CF3754C9-C65F-4E6E-8DCF-EA82D0A5AE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22167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Picture 18">
            <a:hlinkClick r:id="rId9" action="ppaction://hlinkfile"/>
            <a:extLst>
              <a:ext uri="{FF2B5EF4-FFF2-40B4-BE49-F238E27FC236}">
                <a16:creationId xmlns:a16="http://schemas.microsoft.com/office/drawing/2014/main" id="{FDE01BC8-CD67-402A-98CF-9858DE22F9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4" y="3710784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hlinkClick r:id="rId11" action="ppaction://hlinkfile"/>
            <a:extLst>
              <a:ext uri="{FF2B5EF4-FFF2-40B4-BE49-F238E27FC236}">
                <a16:creationId xmlns:a16="http://schemas.microsoft.com/office/drawing/2014/main" id="{661D7B82-C790-493E-A25A-B4B9AF5708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9" y="3710784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Picture 22">
            <a:hlinkClick r:id="rId13" action="ppaction://hlinkfile"/>
            <a:extLst>
              <a:ext uri="{FF2B5EF4-FFF2-40B4-BE49-F238E27FC236}">
                <a16:creationId xmlns:a16="http://schemas.microsoft.com/office/drawing/2014/main" id="{9DCB1C2E-89E4-4A5C-9FAD-0C1825E067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710784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3DA3D0A3-60CB-4190-8926-F763F5DB1F98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C618233B-5C00-4964-854A-AA56D6B62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E05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Повърхност на вълни</a:t>
            </a:r>
            <a:endParaRPr lang="ru-RU" dirty="0"/>
          </a:p>
          <a:p>
            <a:pPr lvl="1"/>
            <a:r>
              <a:rPr lang="bg-BG" dirty="0"/>
              <a:t>Използвайте класа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ParametricGeometry</a:t>
            </a:r>
            <a:endParaRPr lang="en-US" b="1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/>
              <a:t>Той създава параметрична повърхност</a:t>
            </a:r>
          </a:p>
          <a:p>
            <a:pPr lvl="1"/>
            <a:r>
              <a:rPr lang="bg-BG" dirty="0"/>
              <a:t>Началният пример е</a:t>
            </a:r>
            <a:r>
              <a:rPr lang="en-US" dirty="0"/>
              <a:t> </a:t>
            </a:r>
            <a:r>
              <a:rPr lang="bg-BG" dirty="0"/>
              <a:t>плосък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Използване на допълнителни неща от </a:t>
            </a:r>
            <a:r>
              <a:rPr lang="en-US" dirty="0"/>
              <a:t>Three.js,</a:t>
            </a:r>
            <a:br>
              <a:rPr lang="bg-BG" dirty="0"/>
            </a:br>
            <a:r>
              <a:rPr lang="bg-BG" dirty="0"/>
              <a:t>наречени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addons</a:t>
            </a:r>
            <a:endParaRPr lang="en-US" b="1" dirty="0">
              <a:latin typeface="Sofia Sans" pitchFamily="2" charset="0"/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957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BB2067DE-6788-4DF2-96E0-1ADC54FDD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005831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DCE2A-F939-46B2-A350-ABA6BA19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 за</a:t>
            </a:r>
            <a:r>
              <a:rPr lang="en-US" dirty="0"/>
              <a:t> addons-</a:t>
            </a:r>
            <a:r>
              <a:rPr lang="bg-BG" dirty="0" err="1"/>
              <a:t>ите</a:t>
            </a:r>
            <a:r>
              <a:rPr lang="en-US" dirty="0"/>
              <a:t> </a:t>
            </a:r>
            <a:r>
              <a:rPr lang="bg-BG" dirty="0"/>
              <a:t>разгадайте</a:t>
            </a:r>
          </a:p>
          <a:p>
            <a:pPr lvl="1"/>
            <a:r>
              <a:rPr lang="bg-BG" dirty="0"/>
              <a:t>Допълнителният ред в тага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importmaps</a:t>
            </a:r>
            <a:endParaRPr lang="bg-BG" b="1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/>
              <a:t>Допълнителният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import</a:t>
            </a:r>
          </a:p>
          <a:p>
            <a:pPr lvl="1"/>
            <a:r>
              <a:rPr lang="bg-BG" dirty="0"/>
              <a:t>Защо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ParametricGeometry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bg-BG" dirty="0"/>
              <a:t>е без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THREE</a:t>
            </a:r>
            <a:endParaRPr lang="bg-BG" dirty="0">
              <a:solidFill>
                <a:schemeClr val="tx1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3732021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S03 E0</a:t>
            </a:r>
            <a:r>
              <a:rPr lang="bg-BG" dirty="0"/>
              <a:t>6*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Реотан</a:t>
            </a:r>
            <a:endParaRPr lang="ru-RU" dirty="0"/>
          </a:p>
          <a:p>
            <a:pPr lvl="1"/>
            <a:r>
              <a:rPr lang="bg-BG" dirty="0"/>
              <a:t>Направете реотан под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на тор</a:t>
            </a:r>
          </a:p>
          <a:p>
            <a:pPr lvl="1"/>
            <a:r>
              <a:rPr lang="bg-BG" dirty="0"/>
              <a:t>Тръбата на реотана да е спираловидна</a:t>
            </a:r>
          </a:p>
          <a:p>
            <a:pPr lvl="1"/>
            <a:r>
              <a:rPr lang="bg-BG" dirty="0"/>
              <a:t>И без да надниквате в решението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има и по-трудни задачи, които да забавят тези, които се справят бързо</a:t>
            </a:r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7401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A2DF8C20-2861-45C9-A06C-FA0B65DC5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6"/>
            <a:ext cx="5486400" cy="297751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51392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Геометрични обекти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Голямо разнообразие</a:t>
            </a:r>
          </a:p>
          <a:p>
            <a:pPr lvl="1"/>
            <a:r>
              <a:rPr lang="bg-BG" dirty="0"/>
              <a:t>Базови обекти (примитиви)</a:t>
            </a:r>
          </a:p>
          <a:p>
            <a:pPr lvl="1"/>
            <a:r>
              <a:rPr lang="bg-BG" dirty="0"/>
              <a:t>Сложни обекти чрез базови</a:t>
            </a:r>
          </a:p>
          <a:p>
            <a:pPr lvl="1"/>
            <a:r>
              <a:rPr lang="bg-BG" dirty="0"/>
              <a:t>Обекти, получени чрез алгоритъм</a:t>
            </a:r>
          </a:p>
          <a:p>
            <a:r>
              <a:rPr lang="bg-BG" dirty="0"/>
              <a:t>В това упражнение</a:t>
            </a:r>
          </a:p>
          <a:p>
            <a:pPr lvl="1"/>
            <a:r>
              <a:rPr lang="bg-BG" dirty="0"/>
              <a:t>Само някои от базовите обекти</a:t>
            </a:r>
          </a:p>
          <a:p>
            <a:pPr lvl="1"/>
            <a:r>
              <a:rPr lang="bg-BG" dirty="0"/>
              <a:t>От документацията може да се запознаете</a:t>
            </a:r>
            <a:br>
              <a:rPr lang="bg-BG" dirty="0"/>
            </a:br>
            <a:r>
              <a:rPr lang="bg-BG" dirty="0"/>
              <a:t>с останалите</a:t>
            </a:r>
          </a:p>
        </p:txBody>
      </p:sp>
    </p:spTree>
    <p:extLst>
      <p:ext uri="{BB962C8B-B14F-4D97-AF65-F5344CB8AC3E}">
        <p14:creationId xmlns:p14="http://schemas.microsoft.com/office/powerpoint/2010/main" val="225375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Първа сфера</a:t>
            </a:r>
          </a:p>
          <a:p>
            <a:pPr lvl="1"/>
            <a:r>
              <a:rPr lang="bg-BG" dirty="0"/>
              <a:t>Опитайте се да промените примера и вместо куб</a:t>
            </a:r>
            <a:br>
              <a:rPr lang="bg-BG" dirty="0"/>
            </a:br>
            <a:r>
              <a:rPr lang="bg-BG" dirty="0"/>
              <a:t>да се рисува сфера</a:t>
            </a:r>
          </a:p>
          <a:p>
            <a:pPr lvl="1"/>
            <a:r>
              <a:rPr lang="bg-BG" dirty="0"/>
              <a:t>Ако сферата се нарисува ръбеста, направете я гладка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Изследване на параметрите на обект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01780F91-107B-40C7-A212-2515260C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82992"/>
            <a:ext cx="5486400" cy="29775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Задача </a:t>
            </a:r>
            <a:r>
              <a:rPr lang="en-US"/>
              <a:t>S0</a:t>
            </a:r>
            <a:r>
              <a:rPr lang="bg-BG"/>
              <a:t>3</a:t>
            </a:r>
            <a:r>
              <a:rPr lang="en-US"/>
              <a:t> E02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Плажна топка</a:t>
            </a:r>
          </a:p>
          <a:p>
            <a:pPr lvl="1"/>
            <a:r>
              <a:rPr lang="bg-BG" dirty="0"/>
              <a:t>Нарисувайте плажна топка</a:t>
            </a:r>
          </a:p>
          <a:p>
            <a:pPr lvl="1"/>
            <a:r>
              <a:rPr lang="bg-BG" dirty="0"/>
              <a:t>Всяка половина да е от 4 цветни парчета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Създаване на сферични фрагменти чрез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SphereGeometry</a:t>
            </a:r>
            <a:endParaRPr lang="en-US" b="1" dirty="0">
              <a:solidFill>
                <a:schemeClr val="tx1"/>
              </a:solidFill>
              <a:latin typeface="Sofia Sans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42A8F3B3-BA7C-44AB-9077-8D602D38B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82992"/>
            <a:ext cx="5486400" cy="297751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Хапче-капсула</a:t>
            </a:r>
          </a:p>
          <a:p>
            <a:pPr lvl="1"/>
            <a:r>
              <a:rPr lang="bg-BG" dirty="0"/>
              <a:t>Нарисувайте двуцветно хапче-капсула</a:t>
            </a:r>
          </a:p>
          <a:p>
            <a:pPr lvl="1"/>
            <a:r>
              <a:rPr lang="bg-BG" dirty="0"/>
              <a:t>Издължено тяло със заоблени краища</a:t>
            </a:r>
          </a:p>
          <a:p>
            <a:pPr lvl="1"/>
            <a:r>
              <a:rPr lang="bg-BG" dirty="0"/>
              <a:t>Да се върти хапчето, а не сцената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Пакетиране на обекти в един обект</a:t>
            </a:r>
          </a:p>
          <a:p>
            <a:pPr marL="741363" lvl="2" indent="0">
              <a:buNone/>
            </a:pPr>
            <a:r>
              <a:rPr lang="bg-BG" dirty="0"/>
              <a:t>(може да се пробва без пакетиране, за да се разбере разликата)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39AC1643-8AE1-4D0B-917C-CE3C3E486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Мистериозен обект</a:t>
            </a:r>
          </a:p>
          <a:p>
            <a:pPr lvl="1"/>
            <a:r>
              <a:rPr lang="bg-BG" dirty="0"/>
              <a:t>Разгледайте обекта от следващия слайд</a:t>
            </a:r>
          </a:p>
          <a:p>
            <a:pPr lvl="1"/>
            <a:r>
              <a:rPr lang="bg-BG" dirty="0"/>
              <a:t>Опитайте се да го пресъздадете чрез стандартни обекти на </a:t>
            </a:r>
            <a:r>
              <a:rPr lang="en-US" dirty="0"/>
              <a:t>Three.js</a:t>
            </a:r>
            <a:endParaRPr lang="bg-BG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познаете елементите на обект по неговата форма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On-screen Show (16:9)</PresentationFormat>
  <Paragraphs>57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Sofia Sans Semi Condensed Light</vt:lpstr>
      <vt:lpstr>Roboto</vt:lpstr>
      <vt:lpstr>Roboto Light</vt:lpstr>
      <vt:lpstr>Sofia Sans ExtraBold</vt:lpstr>
      <vt:lpstr>Roboto SemiBold</vt:lpstr>
      <vt:lpstr>Sofia Sans</vt:lpstr>
      <vt:lpstr>Calibri</vt:lpstr>
      <vt:lpstr>Arial</vt:lpstr>
      <vt:lpstr>Open Sans Light</vt:lpstr>
      <vt:lpstr>Open Sans</vt:lpstr>
      <vt:lpstr>Office Theme</vt:lpstr>
      <vt:lpstr>PowerPoint Presentation</vt:lpstr>
      <vt:lpstr>Геометрични обекти</vt:lpstr>
      <vt:lpstr>Задача S03 E01</vt:lpstr>
      <vt:lpstr>PowerPoint Presentation</vt:lpstr>
      <vt:lpstr>Задача S03 E02</vt:lpstr>
      <vt:lpstr>PowerPoint Presentation</vt:lpstr>
      <vt:lpstr>Задача S03 E03</vt:lpstr>
      <vt:lpstr>PowerPoint Presentation</vt:lpstr>
      <vt:lpstr>Задача S03 E04</vt:lpstr>
      <vt:lpstr>PowerPoint Presentation</vt:lpstr>
      <vt:lpstr>Задача S03 E05</vt:lpstr>
      <vt:lpstr>PowerPoint Presentation</vt:lpstr>
      <vt:lpstr>PowerPoint Presentation</vt:lpstr>
      <vt:lpstr>Задача S03 E06*</vt:lpstr>
      <vt:lpstr>PowerPoint Presentation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2012-07-28T11:33:16Z</dcterms:created>
  <dcterms:modified xsi:type="dcterms:W3CDTF">2025-09-20T06:35:49Z</dcterms:modified>
</cp:coreProperties>
</file>